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2"/>
  </p:notesMasterIdLst>
  <p:handoutMasterIdLst>
    <p:handoutMasterId r:id="rId43"/>
  </p:handoutMasterIdLst>
  <p:sldIdLst>
    <p:sldId id="256" r:id="rId3"/>
    <p:sldId id="278" r:id="rId4"/>
    <p:sldId id="279" r:id="rId5"/>
    <p:sldId id="274" r:id="rId6"/>
    <p:sldId id="263" r:id="rId7"/>
    <p:sldId id="264" r:id="rId8"/>
    <p:sldId id="262" r:id="rId9"/>
    <p:sldId id="277" r:id="rId10"/>
    <p:sldId id="276" r:id="rId11"/>
    <p:sldId id="282" r:id="rId12"/>
    <p:sldId id="268" r:id="rId13"/>
    <p:sldId id="280" r:id="rId14"/>
    <p:sldId id="281" r:id="rId15"/>
    <p:sldId id="269" r:id="rId16"/>
    <p:sldId id="260" r:id="rId17"/>
    <p:sldId id="283" r:id="rId18"/>
    <p:sldId id="270" r:id="rId19"/>
    <p:sldId id="261" r:id="rId20"/>
    <p:sldId id="284" r:id="rId21"/>
    <p:sldId id="271" r:id="rId22"/>
    <p:sldId id="259" r:id="rId23"/>
    <p:sldId id="285" r:id="rId24"/>
    <p:sldId id="286" r:id="rId25"/>
    <p:sldId id="266" r:id="rId26"/>
    <p:sldId id="267" r:id="rId27"/>
    <p:sldId id="287" r:id="rId28"/>
    <p:sldId id="290" r:id="rId29"/>
    <p:sldId id="303" r:id="rId30"/>
    <p:sldId id="301" r:id="rId31"/>
    <p:sldId id="295" r:id="rId32"/>
    <p:sldId id="293" r:id="rId33"/>
    <p:sldId id="272" r:id="rId34"/>
    <p:sldId id="299" r:id="rId35"/>
    <p:sldId id="297" r:id="rId36"/>
    <p:sldId id="298" r:id="rId37"/>
    <p:sldId id="289" r:id="rId38"/>
    <p:sldId id="302" r:id="rId39"/>
    <p:sldId id="300" r:id="rId40"/>
    <p:sldId id="288" r:id="rId41"/>
  </p:sldIdLst>
  <p:sldSz cx="9326563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615" autoAdjust="0"/>
    <p:restoredTop sz="95630" autoAdjust="0"/>
  </p:normalViewPr>
  <p:slideViewPr>
    <p:cSldViewPr>
      <p:cViewPr>
        <p:scale>
          <a:sx n="100" d="100"/>
          <a:sy n="100" d="100"/>
        </p:scale>
        <p:origin x="-210" y="1194"/>
      </p:cViewPr>
      <p:guideLst>
        <p:guide orient="horz" pos="2160"/>
        <p:guide pos="29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A474C-B928-4746-BBCE-E666A5D68CB8}" type="datetimeFigureOut">
              <a:rPr lang="en-US" smtClean="0"/>
              <a:pPr/>
              <a:t>6/9/2010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15637-0166-4EA8-A6AB-A5ED5FB1A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5060E-DBAE-4162-B5AA-55BA9F4105AC}" type="datetimeFigureOut">
              <a:rPr lang="en-US" smtClean="0"/>
              <a:pPr/>
              <a:t>6/9/2010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98550" y="685800"/>
            <a:ext cx="4660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7C324-0686-478B-8C75-52C89A09FB4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8550" y="685800"/>
            <a:ext cx="4660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7C324-0686-478B-8C75-52C89A09FB42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8550" y="685800"/>
            <a:ext cx="4660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7C324-0686-478B-8C75-52C89A09FB4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8550" y="685800"/>
            <a:ext cx="4660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Ue 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7C324-0686-478B-8C75-52C89A09FB42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9492" y="2130426"/>
            <a:ext cx="792757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8985" y="3886200"/>
            <a:ext cx="652859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B3A8-B00B-4580-A942-453478C4596B}" type="datetimeFigureOut">
              <a:rPr lang="en-US" smtClean="0"/>
              <a:pPr/>
              <a:t>6/9/2010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B0BA-C589-4021-9EF4-62534EA225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072" y="4800600"/>
            <a:ext cx="559593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072" y="612775"/>
            <a:ext cx="559593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072" y="5367338"/>
            <a:ext cx="55959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B3A8-B00B-4580-A942-453478C4596B}" type="datetimeFigureOut">
              <a:rPr lang="en-US" smtClean="0"/>
              <a:pPr/>
              <a:t>6/9/2010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B0BA-C589-4021-9EF4-62534EA225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B3A8-B00B-4580-A942-453478C4596B}" type="datetimeFigureOut">
              <a:rPr lang="en-US" smtClean="0"/>
              <a:pPr/>
              <a:t>6/9/2010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B0BA-C589-4021-9EF4-62534EA225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1758" y="274639"/>
            <a:ext cx="209847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6328" y="274639"/>
            <a:ext cx="613998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B3A8-B00B-4580-A942-453478C4596B}" type="datetimeFigureOut">
              <a:rPr lang="en-US" smtClean="0"/>
              <a:pPr/>
              <a:t>6/9/2010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B0BA-C589-4021-9EF4-62534EA225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088" y="2130425"/>
            <a:ext cx="7926387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8588" y="3886200"/>
            <a:ext cx="65293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F5D7-335A-4ADF-BDFA-DDCA5BEAE3F6}" type="datetimeFigureOut">
              <a:rPr lang="en-US" smtClean="0"/>
              <a:t>6/9/2010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6D07-DF79-4C63-8876-5041D6E6B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F5D7-335A-4ADF-BDFA-DDCA5BEAE3F6}" type="datetimeFigureOut">
              <a:rPr lang="en-US" smtClean="0"/>
              <a:t>6/9/2010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6D07-DF79-4C63-8876-5041D6E6B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4406900"/>
            <a:ext cx="79279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600" y="2906713"/>
            <a:ext cx="792797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F5D7-335A-4ADF-BDFA-DDCA5BEAE3F6}" type="datetimeFigureOut">
              <a:rPr lang="en-US" smtClean="0"/>
              <a:t>6/9/2010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6D07-DF79-4C63-8876-5041D6E6B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00200"/>
            <a:ext cx="41195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8688" y="1600200"/>
            <a:ext cx="4121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F5D7-335A-4ADF-BDFA-DDCA5BEAE3F6}" type="datetimeFigureOut">
              <a:rPr lang="en-US" smtClean="0"/>
              <a:t>6/9/2010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6D07-DF79-4C63-8876-5041D6E6B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725" y="1535113"/>
            <a:ext cx="4121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25" y="2174875"/>
            <a:ext cx="4121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7100" y="1535113"/>
            <a:ext cx="4122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7100" y="2174875"/>
            <a:ext cx="4122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F5D7-335A-4ADF-BDFA-DDCA5BEAE3F6}" type="datetimeFigureOut">
              <a:rPr lang="en-US" smtClean="0"/>
              <a:t>6/9/2010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6D07-DF79-4C63-8876-5041D6E6B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F5D7-335A-4ADF-BDFA-DDCA5BEAE3F6}" type="datetimeFigureOut">
              <a:rPr lang="en-US" smtClean="0"/>
              <a:t>6/9/2010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6D07-DF79-4C63-8876-5041D6E6B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F5D7-335A-4ADF-BDFA-DDCA5BEAE3F6}" type="datetimeFigureOut">
              <a:rPr lang="en-US" smtClean="0"/>
              <a:t>6/9/2010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6D07-DF79-4C63-8876-5041D6E6B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B3A8-B00B-4580-A942-453478C4596B}" type="datetimeFigureOut">
              <a:rPr lang="en-US" smtClean="0"/>
              <a:pPr/>
              <a:t>6/9/2010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B0BA-C589-4021-9EF4-62534EA225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73050"/>
            <a:ext cx="30686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6488" y="273050"/>
            <a:ext cx="52133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725" y="1435100"/>
            <a:ext cx="30686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F5D7-335A-4ADF-BDFA-DDCA5BEAE3F6}" type="datetimeFigureOut">
              <a:rPr lang="en-US" smtClean="0"/>
              <a:t>6/9/2010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6D07-DF79-4C63-8876-5041D6E6B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59593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12775"/>
            <a:ext cx="559593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8"/>
            <a:ext cx="55959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F5D7-335A-4ADF-BDFA-DDCA5BEAE3F6}" type="datetimeFigureOut">
              <a:rPr lang="en-US" smtClean="0"/>
              <a:t>6/9/2010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6D07-DF79-4C63-8876-5041D6E6B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F5D7-335A-4ADF-BDFA-DDCA5BEAE3F6}" type="datetimeFigureOut">
              <a:rPr lang="en-US" smtClean="0"/>
              <a:t>6/9/2010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6D07-DF79-4C63-8876-5041D6E6B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74638"/>
            <a:ext cx="209708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6725" y="274638"/>
            <a:ext cx="61436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F5D7-335A-4ADF-BDFA-DDCA5BEAE3F6}" type="datetimeFigureOut">
              <a:rPr lang="en-US" smtClean="0"/>
              <a:t>6/9/2010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6D07-DF79-4C63-8876-5041D6E6B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B3A8-B00B-4580-A942-453478C4596B}" type="datetimeFigureOut">
              <a:rPr lang="en-US" smtClean="0"/>
              <a:pPr/>
              <a:t>6/9/2010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B0BA-C589-4021-9EF4-62534EA225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734" y="4406901"/>
            <a:ext cx="792757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734" y="2906713"/>
            <a:ext cx="792757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B3A8-B00B-4580-A942-453478C4596B}" type="datetimeFigureOut">
              <a:rPr lang="en-US" smtClean="0"/>
              <a:pPr/>
              <a:t>6/9/2010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B0BA-C589-4021-9EF4-62534EA225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328" y="1600201"/>
            <a:ext cx="411923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1003" y="1600201"/>
            <a:ext cx="411923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B3A8-B00B-4580-A942-453478C4596B}" type="datetimeFigureOut">
              <a:rPr lang="en-US" smtClean="0"/>
              <a:pPr/>
              <a:t>6/9/2010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B0BA-C589-4021-9EF4-62534EA225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328" y="1535113"/>
            <a:ext cx="412085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" y="2174875"/>
            <a:ext cx="412085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7765" y="1535113"/>
            <a:ext cx="41224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7765" y="2174875"/>
            <a:ext cx="41224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B3A8-B00B-4580-A942-453478C4596B}" type="datetimeFigureOut">
              <a:rPr lang="en-US" smtClean="0"/>
              <a:pPr/>
              <a:t>6/9/2010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B0BA-C589-4021-9EF4-62534EA225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B3A8-B00B-4580-A942-453478C4596B}" type="datetimeFigureOut">
              <a:rPr lang="en-US" smtClean="0"/>
              <a:pPr/>
              <a:t>6/9/2010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B0BA-C589-4021-9EF4-62534EA225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B3A8-B00B-4580-A942-453478C4596B}" type="datetimeFigureOut">
              <a:rPr lang="en-US" smtClean="0"/>
              <a:pPr/>
              <a:t>6/9/2010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B0BA-C589-4021-9EF4-62534EA225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29" y="273050"/>
            <a:ext cx="30683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6427" y="273051"/>
            <a:ext cx="521380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329" y="1435101"/>
            <a:ext cx="30683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B3A8-B00B-4580-A942-453478C4596B}" type="datetimeFigureOut">
              <a:rPr lang="en-US" smtClean="0"/>
              <a:pPr/>
              <a:t>6/9/2010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B0BA-C589-4021-9EF4-62534EA225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328" y="274638"/>
            <a:ext cx="83939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328" y="1600201"/>
            <a:ext cx="839390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328" y="6356351"/>
            <a:ext cx="2176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9B3A8-B00B-4580-A942-453478C4596B}" type="datetimeFigureOut">
              <a:rPr lang="en-US" smtClean="0"/>
              <a:pPr/>
              <a:t>6/9/2010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6576" y="6356351"/>
            <a:ext cx="2953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84037" y="6356351"/>
            <a:ext cx="2176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CB0BA-C589-4021-9EF4-62534EA225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725" y="274638"/>
            <a:ext cx="83931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725" y="1600200"/>
            <a:ext cx="839311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725" y="6356350"/>
            <a:ext cx="2176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BF5D7-335A-4ADF-BDFA-DDCA5BEAE3F6}" type="datetimeFigureOut">
              <a:rPr lang="en-US" smtClean="0"/>
              <a:t>6/9/2010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6113" y="6356350"/>
            <a:ext cx="2954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83375" y="6356350"/>
            <a:ext cx="2176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26D07-DF79-4C63-8876-5041D6E6BCC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20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21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24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25.wav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30.wav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32.wav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7.wav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0.xml"/><Relationship Id="rId1" Type="http://schemas.openxmlformats.org/officeDocument/2006/relationships/audio" Target="../media/audio7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Fitting the New Gas Perm Contacts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Back to the Basics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Dr. David P Bartels and Dr. Peter Wilcox 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6" name="~PP2524.WAV">
            <a:hlinkClick r:id="" action="ppaction://media"/>
          </p:cNvPr>
          <p:cNvPicPr>
            <a:picLocks noRot="1" noChangeAspect="1"/>
          </p:cNvPicPr>
          <p:nvPr>
            <a:wavAudioFile r:embed="rId1" name="~PP2524.WAV"/>
          </p:nvPr>
        </p:nvPicPr>
        <p:blipFill>
          <a:blip r:embed="rId4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 smtClean="0"/>
              <a:t>Custom Craft’s</a:t>
            </a:r>
            <a:br>
              <a:rPr lang="en-US" dirty="0" smtClean="0"/>
            </a:br>
            <a:r>
              <a:rPr lang="en-US" dirty="0" smtClean="0"/>
              <a:t>B- </a:t>
            </a:r>
            <a:r>
              <a:rPr lang="en-US" dirty="0" smtClean="0"/>
              <a:t>Design Diagnostic </a:t>
            </a:r>
            <a:r>
              <a:rPr lang="en-US" dirty="0" smtClean="0"/>
              <a:t>Set</a:t>
            </a:r>
            <a:br>
              <a:rPr lang="en-US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800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Trial sets are between 9.0/9.5 OAD</a:t>
            </a:r>
          </a:p>
          <a:p>
            <a:r>
              <a:rPr lang="en-US" dirty="0" smtClean="0"/>
              <a:t>Cut from a stable non-UV blocking material (PMMA or Low Dk plastic) these materials  will  optimize fluorescein evaluation</a:t>
            </a:r>
          </a:p>
          <a:p>
            <a:r>
              <a:rPr lang="en-US" dirty="0" smtClean="0"/>
              <a:t>Range: 40.00 D to 47.00 D with 0.50D steps</a:t>
            </a:r>
          </a:p>
          <a:p>
            <a:r>
              <a:rPr lang="en-US" dirty="0" smtClean="0"/>
              <a:t>Diagnostics are all Plano power</a:t>
            </a:r>
          </a:p>
          <a:p>
            <a:r>
              <a:rPr lang="en-US" dirty="0" smtClean="0"/>
              <a:t>Trials are individually marked to maintain proper order</a:t>
            </a:r>
          </a:p>
          <a:p>
            <a:pPr algn="just">
              <a:lnSpc>
                <a:spcPct val="120000"/>
              </a:lnSpc>
            </a:pPr>
            <a:r>
              <a:rPr lang="en-US" dirty="0" smtClean="0"/>
              <a:t>Advanced Technology: CNC lathing to maintain superior tolerances.        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9" name="~PP876.WAV">
            <a:hlinkClick r:id="" action="ppaction://media"/>
          </p:cNvPr>
          <p:cNvPicPr>
            <a:picLocks noRot="1" noChangeAspect="1"/>
          </p:cNvPicPr>
          <p:nvPr>
            <a:wavAudioFile r:embed="rId1" name="~PP876.WAV"/>
          </p:nvPr>
        </p:nvPicPr>
        <p:blipFill>
          <a:blip r:embed="rId3" cstate="print"/>
          <a:stretch>
            <a:fillRect/>
          </a:stretch>
        </p:blipFill>
        <p:spPr>
          <a:xfrm>
            <a:off x="8878888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PPT19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482" r="1482"/>
          <a:stretch>
            <a:fillRect/>
          </a:stretch>
        </p:blipFill>
        <p:spPr>
          <a:xfrm>
            <a:off x="1865313" y="1371600"/>
            <a:ext cx="5595938" cy="411480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828072" y="5486400"/>
            <a:ext cx="5595938" cy="1066800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 smtClean="0"/>
              <a:t>9.0  B Design Diagnostic  Trial Contact</a:t>
            </a:r>
          </a:p>
          <a:p>
            <a:pPr algn="ctr"/>
            <a:r>
              <a:rPr lang="en-US" sz="2800" dirty="0" smtClean="0"/>
              <a:t>Plano power/no UV blocker</a:t>
            </a:r>
            <a:endParaRPr lang="en-US" sz="2800" dirty="0"/>
          </a:p>
        </p:txBody>
      </p:sp>
      <p:pic>
        <p:nvPicPr>
          <p:cNvPr id="12" name="~PP3901.WAV">
            <a:hlinkClick r:id="" action="ppaction://media"/>
          </p:cNvPr>
          <p:cNvPicPr>
            <a:picLocks noRot="1" noChangeAspect="1"/>
          </p:cNvPicPr>
          <p:nvPr>
            <a:wavAudioFile r:embed="rId1" name="~PP3901.WAV"/>
          </p:nvPr>
        </p:nvPicPr>
        <p:blipFill>
          <a:blip r:embed="rId4" cstate="print"/>
          <a:stretch>
            <a:fillRect/>
          </a:stretch>
        </p:blipFill>
        <p:spPr>
          <a:xfrm>
            <a:off x="8878888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Using the trial set . Where do you start? 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66328" y="1219200"/>
            <a:ext cx="8393907" cy="5181600"/>
          </a:xfrm>
        </p:spPr>
        <p:txBody>
          <a:bodyPr anchor="ctr">
            <a:no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sz="2000" dirty="0" smtClean="0"/>
              <a:t>Refract patient (minus cylinder) :</a:t>
            </a:r>
            <a:r>
              <a:rPr lang="en-US" sz="2000" b="1" dirty="0" smtClean="0"/>
              <a:t>determine spherical Rx</a:t>
            </a:r>
            <a:r>
              <a:rPr lang="en-US" sz="2000" dirty="0" smtClean="0"/>
              <a:t> . This is </a:t>
            </a:r>
            <a:r>
              <a:rPr lang="en-US" sz="2000" b="1" dirty="0" smtClean="0"/>
              <a:t>not</a:t>
            </a:r>
            <a:r>
              <a:rPr lang="en-US" sz="2000" dirty="0" smtClean="0"/>
              <a:t> the spherical equivalent (ignore cylinder)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Obtain Keratometry readings </a:t>
            </a:r>
            <a:r>
              <a:rPr lang="en-US" sz="2000" b="1" dirty="0" smtClean="0"/>
              <a:t>:</a:t>
            </a:r>
            <a:r>
              <a:rPr lang="en-US" sz="2000" dirty="0" smtClean="0"/>
              <a:t> Topography use Sim-K data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Anesthetize the cornea</a:t>
            </a:r>
          </a:p>
          <a:p>
            <a:r>
              <a:rPr lang="en-US" sz="2000" dirty="0" smtClean="0"/>
              <a:t>Select the trial lens closest to Flat “K” (trial lens power is </a:t>
            </a:r>
            <a:r>
              <a:rPr lang="en-US" sz="2000" b="1" dirty="0" smtClean="0"/>
              <a:t>Plano</a:t>
            </a:r>
            <a:r>
              <a:rPr lang="en-US" sz="2000" dirty="0" smtClean="0"/>
              <a:t>)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Over- refract patient 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Over- refraction will </a:t>
            </a:r>
            <a:r>
              <a:rPr lang="en-US" sz="2000" b="1" dirty="0" smtClean="0"/>
              <a:t>equal</a:t>
            </a:r>
            <a:r>
              <a:rPr lang="en-US" sz="2000" dirty="0" smtClean="0"/>
              <a:t> spherical Rx if </a:t>
            </a:r>
            <a:r>
              <a:rPr lang="en-US" sz="2000" b="1" dirty="0" smtClean="0"/>
              <a:t>True “K” is realized  </a:t>
            </a:r>
            <a:r>
              <a:rPr lang="en-US" sz="2000" dirty="0" smtClean="0"/>
              <a:t>( OR is determined at spectacle plane </a:t>
            </a:r>
            <a:r>
              <a:rPr lang="en-US" sz="2000" b="1" dirty="0" smtClean="0"/>
              <a:t>do not convert </a:t>
            </a:r>
            <a:r>
              <a:rPr lang="en-US" sz="2000" dirty="0" smtClean="0"/>
              <a:t>to corneal plane power during this step) 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Check fluorescein pattern/Looking for alignment  </a:t>
            </a:r>
          </a:p>
          <a:p>
            <a:endParaRPr lang="en-US" sz="1800" dirty="0"/>
          </a:p>
        </p:txBody>
      </p:sp>
      <p:pic>
        <p:nvPicPr>
          <p:cNvPr id="10" name="~PP17.WAV">
            <a:hlinkClick r:id="" action="ppaction://media"/>
          </p:cNvPr>
          <p:cNvPicPr>
            <a:picLocks noRot="1" noChangeAspect="1"/>
          </p:cNvPicPr>
          <p:nvPr>
            <a:wavAudioFile r:embed="rId1" name="~PP17.WAV"/>
          </p:nvPr>
        </p:nvPicPr>
        <p:blipFill>
          <a:blip r:embed="rId3" cstate="print"/>
          <a:stretch>
            <a:fillRect/>
          </a:stretch>
        </p:blipFill>
        <p:spPr>
          <a:xfrm>
            <a:off x="8878888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7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Steep Trial Fit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When the trial lens is fitting </a:t>
            </a:r>
            <a:r>
              <a:rPr lang="en-US" b="1" dirty="0" smtClean="0"/>
              <a:t>STEEP</a:t>
            </a:r>
            <a:r>
              <a:rPr lang="en-US" dirty="0" smtClean="0"/>
              <a:t> to the cornea , a </a:t>
            </a:r>
            <a:r>
              <a:rPr lang="en-US" b="1" dirty="0" smtClean="0"/>
              <a:t>PLUS</a:t>
            </a:r>
            <a:r>
              <a:rPr lang="en-US" dirty="0" smtClean="0"/>
              <a:t> tear lens will present.</a:t>
            </a:r>
          </a:p>
          <a:p>
            <a:r>
              <a:rPr lang="en-US" dirty="0" smtClean="0"/>
              <a:t>The over refraction will be more </a:t>
            </a:r>
            <a:r>
              <a:rPr lang="en-US" b="1" dirty="0" smtClean="0"/>
              <a:t>MINUS</a:t>
            </a:r>
            <a:r>
              <a:rPr lang="en-US" dirty="0" smtClean="0"/>
              <a:t> than the spherical spectacle Rx</a:t>
            </a:r>
          </a:p>
          <a:p>
            <a:r>
              <a:rPr lang="en-US" dirty="0" smtClean="0"/>
              <a:t>Example: -3.50-1.00x180 (spherical Rx </a:t>
            </a:r>
            <a:r>
              <a:rPr lang="en-US" b="1" dirty="0" smtClean="0"/>
              <a:t>-3.50</a:t>
            </a:r>
            <a:r>
              <a:rPr lang="en-US" dirty="0" smtClean="0"/>
              <a:t>) Trial Contact 45.00D on eye creates OR </a:t>
            </a:r>
            <a:r>
              <a:rPr lang="en-US" b="1" dirty="0" smtClean="0"/>
              <a:t>-4.00  </a:t>
            </a:r>
            <a:r>
              <a:rPr lang="en-US" dirty="0" smtClean="0"/>
              <a:t>(-0.50 D) more minus than spherical Rx </a:t>
            </a:r>
          </a:p>
          <a:p>
            <a:r>
              <a:rPr lang="en-US" b="1" dirty="0" smtClean="0"/>
              <a:t>Flatten the BC of the trial lens by (0.50D)</a:t>
            </a:r>
          </a:p>
          <a:p>
            <a:r>
              <a:rPr lang="en-US" dirty="0" smtClean="0"/>
              <a:t>New trial 44.50 /OR -3.50/Good Fluorescein Alignment  observed .True K has been determined</a:t>
            </a:r>
          </a:p>
          <a:p>
            <a:r>
              <a:rPr lang="en-US" b="1" dirty="0" smtClean="0"/>
              <a:t>True K =44.50 D</a:t>
            </a:r>
          </a:p>
          <a:p>
            <a:r>
              <a:rPr lang="en-US" b="1" dirty="0" smtClean="0"/>
              <a:t>Minus over- refraction=Flatter Base Curve</a:t>
            </a:r>
          </a:p>
          <a:p>
            <a:endParaRPr lang="en-US" dirty="0"/>
          </a:p>
        </p:txBody>
      </p:sp>
      <p:pic>
        <p:nvPicPr>
          <p:cNvPr id="11" name="~PP2734.WAV">
            <a:hlinkClick r:id="" action="ppaction://media"/>
          </p:cNvPr>
          <p:cNvPicPr>
            <a:picLocks noRot="1" noChangeAspect="1"/>
          </p:cNvPicPr>
          <p:nvPr>
            <a:wavAudioFile r:embed="rId1" name="~PP2734.WAV"/>
          </p:nvPr>
        </p:nvPicPr>
        <p:blipFill>
          <a:blip r:embed="rId3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PPT1F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3345" b="13345"/>
          <a:stretch>
            <a:fillRect/>
          </a:stretch>
        </p:blipFill>
        <p:spPr>
          <a:xfrm>
            <a:off x="1865313" y="1371600"/>
            <a:ext cx="5595938" cy="411480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000" dirty="0" smtClean="0"/>
              <a:t>Steep fitting trial lens creates PLUS tear lens</a:t>
            </a:r>
          </a:p>
          <a:p>
            <a:pPr algn="ctr"/>
            <a:r>
              <a:rPr lang="en-US" sz="2000" dirty="0" smtClean="0"/>
              <a:t> (-) needed to neutralize with OR  </a:t>
            </a:r>
            <a:endParaRPr lang="en-US" sz="2000" dirty="0"/>
          </a:p>
        </p:txBody>
      </p:sp>
      <p:sp>
        <p:nvSpPr>
          <p:cNvPr id="10" name="Moon 9"/>
          <p:cNvSpPr/>
          <p:nvPr/>
        </p:nvSpPr>
        <p:spPr>
          <a:xfrm>
            <a:off x="2020756" y="2209800"/>
            <a:ext cx="1165820" cy="2667000"/>
          </a:xfrm>
          <a:prstGeom prst="moon">
            <a:avLst>
              <a:gd name="adj" fmla="val 242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lus 11"/>
          <p:cNvSpPr/>
          <p:nvPr/>
        </p:nvSpPr>
        <p:spPr>
          <a:xfrm>
            <a:off x="2331641" y="2819400"/>
            <a:ext cx="1321263" cy="1295400"/>
          </a:xfrm>
          <a:prstGeom prst="mathPlus">
            <a:avLst>
              <a:gd name="adj1" fmla="val 17638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~PP3387.WAV">
            <a:hlinkClick r:id="" action="ppaction://media"/>
          </p:cNvPr>
          <p:cNvPicPr>
            <a:picLocks noRot="1" noChangeAspect="1"/>
          </p:cNvPicPr>
          <p:nvPr>
            <a:wavAudioFile r:embed="rId1" name="~PP3387.WAV"/>
          </p:nvPr>
        </p:nvPicPr>
        <p:blipFill>
          <a:blip r:embed="rId4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PPT7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8511" b="8511"/>
          <a:stretch>
            <a:fillRect/>
          </a:stretch>
        </p:blipFill>
        <p:spPr>
          <a:xfrm>
            <a:off x="1865313" y="1371600"/>
            <a:ext cx="5595938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800" b="1" dirty="0" smtClean="0"/>
              <a:t>Steep Fit</a:t>
            </a:r>
            <a:endParaRPr lang="en-US" sz="2800" b="1" dirty="0"/>
          </a:p>
        </p:txBody>
      </p:sp>
      <p:pic>
        <p:nvPicPr>
          <p:cNvPr id="6" name="~PP1100.WAV">
            <a:hlinkClick r:id="" action="ppaction://media"/>
          </p:cNvPr>
          <p:cNvPicPr>
            <a:picLocks noRot="1" noChangeAspect="1"/>
          </p:cNvPicPr>
          <p:nvPr>
            <a:wavAudioFile r:embed="rId1" name="~PP1100.WAV"/>
          </p:nvPr>
        </p:nvPicPr>
        <p:blipFill>
          <a:blip r:embed="rId4" cstate="print"/>
          <a:stretch>
            <a:fillRect/>
          </a:stretch>
        </p:blipFill>
        <p:spPr>
          <a:xfrm>
            <a:off x="8876427" y="6416675"/>
            <a:ext cx="310885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 Trial Fit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When a trial lens is fitting</a:t>
            </a:r>
            <a:r>
              <a:rPr lang="en-US" sz="1800" b="1" dirty="0" smtClean="0"/>
              <a:t> FLAT </a:t>
            </a:r>
            <a:r>
              <a:rPr lang="en-US" sz="1800" dirty="0" smtClean="0"/>
              <a:t>to the cornea , a </a:t>
            </a:r>
            <a:r>
              <a:rPr lang="en-US" sz="1800" b="1" dirty="0" smtClean="0"/>
              <a:t>MINUS</a:t>
            </a:r>
            <a:r>
              <a:rPr lang="en-US" sz="1800" dirty="0" smtClean="0"/>
              <a:t> tear lens will present.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The over refraction will be more </a:t>
            </a:r>
            <a:r>
              <a:rPr lang="en-US" sz="1800" b="1" dirty="0" smtClean="0"/>
              <a:t>PLUS</a:t>
            </a:r>
            <a:r>
              <a:rPr lang="en-US" sz="1800" dirty="0" smtClean="0"/>
              <a:t> than the spherical spectacle Rx</a:t>
            </a:r>
          </a:p>
          <a:p>
            <a:r>
              <a:rPr lang="en-US" sz="1800" dirty="0" smtClean="0"/>
              <a:t>Example:-3.50-1.00x180 (spherical </a:t>
            </a:r>
            <a:r>
              <a:rPr lang="en-US" sz="1800" b="1" dirty="0" smtClean="0"/>
              <a:t>Rx -3.50</a:t>
            </a:r>
            <a:r>
              <a:rPr lang="en-US" sz="1800" dirty="0" smtClean="0"/>
              <a:t>) Trial contact 45.00 D on eye creates OR -3.00 (+0.50 D) more plus than spherical Rx</a:t>
            </a:r>
          </a:p>
          <a:p>
            <a:endParaRPr lang="en-US" sz="1800" dirty="0" smtClean="0"/>
          </a:p>
          <a:p>
            <a:r>
              <a:rPr lang="en-US" sz="1800" b="1" dirty="0" smtClean="0"/>
              <a:t>Steepen the BC of the trial by (0.50 D)</a:t>
            </a:r>
          </a:p>
          <a:p>
            <a:endParaRPr lang="en-US" sz="1800" dirty="0" smtClean="0"/>
          </a:p>
          <a:p>
            <a:r>
              <a:rPr lang="en-US" sz="1800" dirty="0" smtClean="0"/>
              <a:t>New trial 45.50 D : OR -3.50/Good Fluorescein Alignment observed. True K has been determined</a:t>
            </a:r>
          </a:p>
          <a:p>
            <a:pPr>
              <a:lnSpc>
                <a:spcPct val="170000"/>
              </a:lnSpc>
            </a:pPr>
            <a:r>
              <a:rPr lang="en-US" sz="1800" b="1" dirty="0" smtClean="0"/>
              <a:t>True K= 45.50 D</a:t>
            </a:r>
          </a:p>
          <a:p>
            <a:pPr>
              <a:lnSpc>
                <a:spcPct val="170000"/>
              </a:lnSpc>
            </a:pPr>
            <a:r>
              <a:rPr lang="en-US" sz="1800" b="1" dirty="0" smtClean="0"/>
              <a:t>Plus over-refraction= Steeper Base Curve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pic>
        <p:nvPicPr>
          <p:cNvPr id="10" name="~PP76.WAV">
            <a:hlinkClick r:id="" action="ppaction://media"/>
          </p:cNvPr>
          <p:cNvPicPr>
            <a:picLocks noRot="1" noChangeAspect="1"/>
          </p:cNvPicPr>
          <p:nvPr>
            <a:wavAudioFile r:embed="rId1" name="~PP76.WAV"/>
          </p:nvPr>
        </p:nvPicPr>
        <p:blipFill>
          <a:blip r:embed="rId4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PPT25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3345" b="13345"/>
          <a:stretch>
            <a:fillRect/>
          </a:stretch>
        </p:blipFill>
        <p:spPr>
          <a:xfrm>
            <a:off x="1787591" y="1371600"/>
            <a:ext cx="5595938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000" dirty="0" smtClean="0"/>
              <a:t>Flat fitting trial lens creates MINUS tear lens</a:t>
            </a:r>
          </a:p>
          <a:p>
            <a:pPr algn="ctr"/>
            <a:r>
              <a:rPr lang="en-US" sz="2000" dirty="0" smtClean="0"/>
              <a:t>(+) needed to neutralize with OR</a:t>
            </a:r>
            <a:endParaRPr lang="en-US" sz="2000" dirty="0"/>
          </a:p>
        </p:txBody>
      </p:sp>
      <p:sp>
        <p:nvSpPr>
          <p:cNvPr id="6" name="Moon 5"/>
          <p:cNvSpPr/>
          <p:nvPr/>
        </p:nvSpPr>
        <p:spPr>
          <a:xfrm>
            <a:off x="2409362" y="2057400"/>
            <a:ext cx="777214" cy="2895600"/>
          </a:xfrm>
          <a:prstGeom prst="moon">
            <a:avLst>
              <a:gd name="adj" fmla="val 294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Minus 7"/>
          <p:cNvSpPr/>
          <p:nvPr/>
        </p:nvSpPr>
        <p:spPr>
          <a:xfrm>
            <a:off x="2875690" y="2667000"/>
            <a:ext cx="1321263" cy="1676400"/>
          </a:xfrm>
          <a:prstGeom prst="mathMinus">
            <a:avLst>
              <a:gd name="adj1" fmla="val 1028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~PP2573.WAV">
            <a:hlinkClick r:id="" action="ppaction://media"/>
          </p:cNvPr>
          <p:cNvPicPr>
            <a:picLocks noRot="1" noChangeAspect="1"/>
          </p:cNvPicPr>
          <p:nvPr>
            <a:wavAudioFile r:embed="rId1" name="~PP2573.WAV"/>
          </p:nvPr>
        </p:nvPicPr>
        <p:blipFill>
          <a:blip r:embed="rId4" cstate="print"/>
          <a:stretch>
            <a:fillRect/>
          </a:stretch>
        </p:blipFill>
        <p:spPr>
          <a:xfrm>
            <a:off x="8876427" y="6416675"/>
            <a:ext cx="310885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PPTA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5344" r="5344"/>
          <a:stretch>
            <a:fillRect/>
          </a:stretch>
        </p:blipFill>
        <p:spPr>
          <a:xfrm>
            <a:off x="1865313" y="1371600"/>
            <a:ext cx="5595938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800" dirty="0" smtClean="0"/>
              <a:t>Flat Fit</a:t>
            </a:r>
            <a:endParaRPr lang="en-US" sz="2800" dirty="0"/>
          </a:p>
        </p:txBody>
      </p:sp>
      <p:pic>
        <p:nvPicPr>
          <p:cNvPr id="6" name="~PP1718.WAV">
            <a:hlinkClick r:id="" action="ppaction://media"/>
          </p:cNvPr>
          <p:cNvPicPr>
            <a:picLocks noRot="1" noChangeAspect="1"/>
          </p:cNvPicPr>
          <p:nvPr>
            <a:wavAudioFile r:embed="rId1" name="~PP1718.WAV"/>
          </p:nvPr>
        </p:nvPicPr>
        <p:blipFill>
          <a:blip r:embed="rId4" cstate="print"/>
          <a:stretch>
            <a:fillRect/>
          </a:stretch>
        </p:blipFill>
        <p:spPr>
          <a:xfrm>
            <a:off x="8876427" y="6416675"/>
            <a:ext cx="310885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True K fit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trial lens is Aligned to the cornea</a:t>
            </a:r>
          </a:p>
          <a:p>
            <a:r>
              <a:rPr lang="en-US" dirty="0" smtClean="0"/>
              <a:t>A</a:t>
            </a:r>
            <a:r>
              <a:rPr lang="en-US" b="1" dirty="0" smtClean="0"/>
              <a:t> PLANO </a:t>
            </a:r>
            <a:r>
              <a:rPr lang="en-US" dirty="0" smtClean="0"/>
              <a:t>tear lens will present</a:t>
            </a:r>
          </a:p>
          <a:p>
            <a:r>
              <a:rPr lang="en-US" dirty="0" smtClean="0"/>
              <a:t>The over refraction will </a:t>
            </a:r>
            <a:r>
              <a:rPr lang="en-US" b="1" dirty="0" smtClean="0"/>
              <a:t>equal</a:t>
            </a:r>
            <a:r>
              <a:rPr lang="en-US" dirty="0" smtClean="0"/>
              <a:t> the spherical spectacle Rx</a:t>
            </a:r>
          </a:p>
          <a:p>
            <a:r>
              <a:rPr lang="en-US" dirty="0" smtClean="0"/>
              <a:t>Example:-3.50-1.00x180 (spherical Rx -3.50)</a:t>
            </a:r>
          </a:p>
          <a:p>
            <a:pPr>
              <a:buNone/>
            </a:pPr>
            <a:r>
              <a:rPr lang="en-US" dirty="0" smtClean="0"/>
              <a:t>    Trial contact 45.00 D on eye creates OR -3.50/</a:t>
            </a:r>
          </a:p>
          <a:p>
            <a:pPr>
              <a:buNone/>
            </a:pPr>
            <a:r>
              <a:rPr lang="en-US" dirty="0" smtClean="0"/>
              <a:t>    Good fluorescein Alignment .</a:t>
            </a:r>
            <a:r>
              <a:rPr lang="en-US" b="1" dirty="0" smtClean="0"/>
              <a:t> STOP  </a:t>
            </a:r>
            <a:r>
              <a:rPr lang="en-US" dirty="0" smtClean="0"/>
              <a:t>True K has been determined</a:t>
            </a:r>
          </a:p>
          <a:p>
            <a:r>
              <a:rPr lang="en-US" b="1" dirty="0" smtClean="0"/>
              <a:t>True K=45.00 D </a:t>
            </a:r>
          </a:p>
          <a:p>
            <a:r>
              <a:rPr lang="en-US" dirty="0" smtClean="0"/>
              <a:t>After True K is determined the lab will need the </a:t>
            </a:r>
            <a:r>
              <a:rPr lang="en-US" b="1" dirty="0" smtClean="0"/>
              <a:t>POWER</a:t>
            </a:r>
            <a:r>
              <a:rPr lang="en-US" dirty="0" smtClean="0"/>
              <a:t> of the contact calculated for </a:t>
            </a:r>
            <a:r>
              <a:rPr lang="en-US" b="1" dirty="0" smtClean="0"/>
              <a:t>corneal plane</a:t>
            </a:r>
          </a:p>
          <a:p>
            <a:r>
              <a:rPr lang="en-US" b="1" dirty="0" smtClean="0"/>
              <a:t>Ex:-6.00 spectacle plane = -5.57 corneal plane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2" name="~PP1671.WAV">
            <a:hlinkClick r:id="" action="ppaction://media"/>
          </p:cNvPr>
          <p:cNvPicPr>
            <a:picLocks noRot="1" noChangeAspect="1"/>
          </p:cNvPicPr>
          <p:nvPr>
            <a:wavAudioFile r:embed="rId1" name="~PP1671.WAV"/>
          </p:nvPr>
        </p:nvPicPr>
        <p:blipFill>
          <a:blip r:embed="rId3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Topography vs.Keratometry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6328" y="2133600"/>
            <a:ext cx="4120852" cy="3951288"/>
          </a:xfrm>
        </p:spPr>
        <p:txBody>
          <a:bodyPr/>
          <a:lstStyle/>
          <a:p>
            <a:r>
              <a:rPr lang="en-US" dirty="0" smtClean="0"/>
              <a:t>Over 10,000  data Points of the cornea surface</a:t>
            </a:r>
          </a:p>
          <a:p>
            <a:r>
              <a:rPr lang="en-US" dirty="0" smtClean="0"/>
              <a:t>Measures 9mm diameter of cornea</a:t>
            </a:r>
          </a:p>
          <a:p>
            <a:r>
              <a:rPr lang="en-US" dirty="0" smtClean="0"/>
              <a:t>Large evaluation of corneal surface</a:t>
            </a:r>
          </a:p>
          <a:p>
            <a:r>
              <a:rPr lang="en-US" dirty="0" smtClean="0"/>
              <a:t>Data  tends to vary  due to tear film fluctuation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 data points  90 degrees apart</a:t>
            </a:r>
          </a:p>
          <a:p>
            <a:r>
              <a:rPr lang="en-US" dirty="0" smtClean="0"/>
              <a:t>Measurement  taken at a 3mm corneal diameter</a:t>
            </a:r>
          </a:p>
          <a:p>
            <a:r>
              <a:rPr lang="en-US" dirty="0" smtClean="0"/>
              <a:t>Small evaluation of corneal surface</a:t>
            </a:r>
          </a:p>
          <a:p>
            <a:r>
              <a:rPr lang="en-US" dirty="0" smtClean="0"/>
              <a:t>Data is fairly stable/reproducible</a:t>
            </a:r>
          </a:p>
          <a:p>
            <a:endParaRPr lang="en-US" dirty="0"/>
          </a:p>
        </p:txBody>
      </p:sp>
      <p:pic>
        <p:nvPicPr>
          <p:cNvPr id="10" name="~PP2539.WAV">
            <a:hlinkClick r:id="" action="ppaction://media"/>
          </p:cNvPr>
          <p:cNvPicPr>
            <a:picLocks noRot="1" noChangeAspect="1"/>
          </p:cNvPicPr>
          <p:nvPr>
            <a:wavAudioFile r:embed="rId1" name="~PP2539.WAV"/>
          </p:nvPr>
        </p:nvPicPr>
        <p:blipFill>
          <a:blip r:embed="rId4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PPT29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3345" b="13345"/>
          <a:stretch>
            <a:fillRect/>
          </a:stretch>
        </p:blipFill>
        <p:spPr>
          <a:xfrm>
            <a:off x="1865313" y="1371600"/>
            <a:ext cx="5595938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072" y="5486400"/>
            <a:ext cx="5595938" cy="990600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en-US" sz="2000" dirty="0" smtClean="0"/>
              <a:t>Alignment fit trial lens creates PLANO tear lens. The BASE CURVE of the contact lens will EQUAL the TRUE K of the cornea .</a:t>
            </a:r>
            <a:endParaRPr lang="en-US" sz="2000" dirty="0"/>
          </a:p>
        </p:txBody>
      </p:sp>
      <p:sp>
        <p:nvSpPr>
          <p:cNvPr id="6" name="Moon 5"/>
          <p:cNvSpPr/>
          <p:nvPr/>
        </p:nvSpPr>
        <p:spPr>
          <a:xfrm>
            <a:off x="2331641" y="2286000"/>
            <a:ext cx="854935" cy="2438400"/>
          </a:xfrm>
          <a:prstGeom prst="moon">
            <a:avLst>
              <a:gd name="adj" fmla="val 264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Equal 6"/>
          <p:cNvSpPr/>
          <p:nvPr/>
        </p:nvSpPr>
        <p:spPr>
          <a:xfrm>
            <a:off x="2875690" y="2590800"/>
            <a:ext cx="1554427" cy="1828800"/>
          </a:xfrm>
          <a:prstGeom prst="mathEqual">
            <a:avLst>
              <a:gd name="adj1" fmla="val 5138"/>
              <a:gd name="adj2" fmla="val 117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~PP3472.WAV">
            <a:hlinkClick r:id="" action="ppaction://media"/>
          </p:cNvPr>
          <p:cNvPicPr>
            <a:picLocks noRot="1" noChangeAspect="1"/>
          </p:cNvPicPr>
          <p:nvPr>
            <a:wavAudioFile r:embed="rId1" name="~PP3472.WAV"/>
          </p:nvPr>
        </p:nvPicPr>
        <p:blipFill>
          <a:blip r:embed="rId4" cstate="print"/>
          <a:stretch>
            <a:fillRect/>
          </a:stretch>
        </p:blipFill>
        <p:spPr>
          <a:xfrm>
            <a:off x="8876427" y="6416675"/>
            <a:ext cx="310885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PPTD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4850" r="4850"/>
          <a:stretch>
            <a:fillRect/>
          </a:stretch>
        </p:blipFill>
        <p:spPr>
          <a:xfrm>
            <a:off x="1865313" y="1371600"/>
            <a:ext cx="5595938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800" b="1" dirty="0" smtClean="0"/>
              <a:t>Alignment Fit</a:t>
            </a:r>
            <a:endParaRPr lang="en-US" sz="2800" b="1" dirty="0"/>
          </a:p>
        </p:txBody>
      </p:sp>
      <p:pic>
        <p:nvPicPr>
          <p:cNvPr id="14" name="~PP2225.WAV">
            <a:hlinkClick r:id="" action="ppaction://media"/>
          </p:cNvPr>
          <p:cNvPicPr>
            <a:picLocks noRot="1" noChangeAspect="1"/>
          </p:cNvPicPr>
          <p:nvPr>
            <a:wavAudioFile r:embed="rId1" name="~PP2225.WAV"/>
          </p:nvPr>
        </p:nvPicPr>
        <p:blipFill>
          <a:blip r:embed="rId4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Astigmatism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a trial fit needs </a:t>
            </a:r>
            <a:r>
              <a:rPr lang="en-US" b="1" dirty="0" smtClean="0"/>
              <a:t>cylinder</a:t>
            </a:r>
            <a:r>
              <a:rPr lang="en-US" dirty="0" smtClean="0"/>
              <a:t> added to the over refraction, this usually means an </a:t>
            </a:r>
            <a:r>
              <a:rPr lang="en-US" b="1" dirty="0" smtClean="0"/>
              <a:t>aspheric</a:t>
            </a:r>
            <a:r>
              <a:rPr lang="en-US" dirty="0" smtClean="0"/>
              <a:t>   </a:t>
            </a:r>
            <a:r>
              <a:rPr lang="en-US" b="1" dirty="0" smtClean="0"/>
              <a:t>crystalline lens </a:t>
            </a:r>
            <a:r>
              <a:rPr lang="en-US" dirty="0" smtClean="0"/>
              <a:t>is causing the problem.</a:t>
            </a:r>
          </a:p>
          <a:p>
            <a:r>
              <a:rPr lang="en-US" dirty="0" smtClean="0"/>
              <a:t>Working with the lab can help solve residual astigmatism but the case  becomes complicated.</a:t>
            </a:r>
          </a:p>
          <a:p>
            <a:r>
              <a:rPr lang="en-US" dirty="0" smtClean="0"/>
              <a:t>Many times a soft toric becomes the best lens for the Residual Astigmatic case.  </a:t>
            </a:r>
            <a:endParaRPr lang="en-US" dirty="0"/>
          </a:p>
        </p:txBody>
      </p:sp>
      <p:pic>
        <p:nvPicPr>
          <p:cNvPr id="7" name="~PP4092.WAV">
            <a:hlinkClick r:id="" action="ppaction://media"/>
          </p:cNvPr>
          <p:cNvPicPr>
            <a:picLocks noRot="1" noChangeAspect="1"/>
          </p:cNvPicPr>
          <p:nvPr>
            <a:wavAudioFile r:embed="rId1" name="~PP4092.WAV"/>
          </p:nvPr>
        </p:nvPicPr>
        <p:blipFill>
          <a:blip r:embed="rId3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Bifocal Contacts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 True K /Adjust spherical Rx for corneal plane/specify Add power</a:t>
            </a:r>
          </a:p>
          <a:p>
            <a:r>
              <a:rPr lang="en-US" dirty="0" smtClean="0"/>
              <a:t>Determine dominant eye</a:t>
            </a:r>
          </a:p>
          <a:p>
            <a:r>
              <a:rPr lang="en-US" dirty="0" smtClean="0"/>
              <a:t>Calculate pupil size dim/normal illumination</a:t>
            </a:r>
          </a:p>
          <a:p>
            <a:r>
              <a:rPr lang="en-US" dirty="0" smtClean="0"/>
              <a:t>Measure HVID</a:t>
            </a:r>
          </a:p>
          <a:p>
            <a:r>
              <a:rPr lang="en-US" dirty="0" smtClean="0"/>
              <a:t>Decide on distance center or near center bifocal design</a:t>
            </a:r>
          </a:p>
          <a:p>
            <a:r>
              <a:rPr lang="en-US" dirty="0" smtClean="0"/>
              <a:t>Do Not over promise  </a:t>
            </a:r>
          </a:p>
          <a:p>
            <a:endParaRPr lang="en-US" dirty="0"/>
          </a:p>
        </p:txBody>
      </p:sp>
      <p:pic>
        <p:nvPicPr>
          <p:cNvPr id="8" name="~PP3234.WAV">
            <a:hlinkClick r:id="" action="ppaction://media"/>
          </p:cNvPr>
          <p:cNvPicPr>
            <a:picLocks noRot="1" noChangeAspect="1"/>
          </p:cNvPicPr>
          <p:nvPr>
            <a:wavAudioFile r:embed="rId1" name="~PP3234.WAV"/>
          </p:nvPr>
        </p:nvPicPr>
        <p:blipFill>
          <a:blip r:embed="rId3" cstate="print"/>
          <a:stretch>
            <a:fillRect/>
          </a:stretch>
        </p:blipFill>
        <p:spPr>
          <a:xfrm>
            <a:off x="8876427" y="6416675"/>
            <a:ext cx="310885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PPTB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19" r="1119"/>
          <a:stretch>
            <a:fillRect/>
          </a:stretch>
        </p:blipFill>
        <p:spPr>
          <a:xfrm>
            <a:off x="1865313" y="1371600"/>
            <a:ext cx="5595938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800" dirty="0" smtClean="0"/>
              <a:t>Horizontal Visible Iris Diameter</a:t>
            </a:r>
            <a:endParaRPr lang="en-US" sz="2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575183" y="3810000"/>
            <a:ext cx="2875690" cy="15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~PP3102.WAV">
            <a:hlinkClick r:id="" action="ppaction://media"/>
          </p:cNvPr>
          <p:cNvPicPr>
            <a:picLocks noRot="1" noChangeAspect="1"/>
          </p:cNvPicPr>
          <p:nvPr>
            <a:wavAudioFile r:embed="rId1" name="~PP3102.WAV"/>
          </p:nvPr>
        </p:nvPicPr>
        <p:blipFill>
          <a:blip r:embed="rId4" cstate="print"/>
          <a:stretch>
            <a:fillRect/>
          </a:stretch>
        </p:blipFill>
        <p:spPr>
          <a:xfrm>
            <a:off x="8876427" y="6416675"/>
            <a:ext cx="310885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PPT11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1663" b="11663"/>
          <a:stretch>
            <a:fillRect/>
          </a:stretch>
        </p:blipFill>
        <p:spPr>
          <a:xfrm>
            <a:off x="1865313" y="1371600"/>
            <a:ext cx="5595938" cy="411480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800" dirty="0" smtClean="0"/>
              <a:t>Bifocal Contact</a:t>
            </a:r>
            <a:endParaRPr lang="en-US" sz="2800" dirty="0"/>
          </a:p>
        </p:txBody>
      </p:sp>
      <p:pic>
        <p:nvPicPr>
          <p:cNvPr id="8" name="~PP3030.WAV">
            <a:hlinkClick r:id="" action="ppaction://media"/>
          </p:cNvPr>
          <p:cNvPicPr>
            <a:picLocks noRot="1" noChangeAspect="1"/>
          </p:cNvPicPr>
          <p:nvPr>
            <a:wavAudioFile r:embed="rId1" name="~PP3030.WAV"/>
          </p:nvPr>
        </p:nvPicPr>
        <p:blipFill>
          <a:blip r:embed="rId4" cstate="print"/>
          <a:stretch>
            <a:fillRect/>
          </a:stretch>
        </p:blipFill>
        <p:spPr>
          <a:xfrm>
            <a:off x="8876427" y="6416675"/>
            <a:ext cx="310885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Semi-</a:t>
            </a:r>
            <a:r>
              <a:rPr lang="en-US" dirty="0" err="1" smtClean="0"/>
              <a:t>Scleral</a:t>
            </a:r>
            <a:r>
              <a:rPr lang="en-US" dirty="0" smtClean="0"/>
              <a:t> </a:t>
            </a:r>
            <a:r>
              <a:rPr lang="en-US" dirty="0" smtClean="0"/>
              <a:t>Contacts</a:t>
            </a:r>
            <a:br>
              <a:rPr lang="en-US" dirty="0" smtClean="0"/>
            </a:br>
            <a:r>
              <a:rPr lang="en-US" dirty="0" smtClean="0"/>
              <a:t>Newest RGP Designs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future is NOW</a:t>
            </a:r>
          </a:p>
          <a:p>
            <a:r>
              <a:rPr lang="en-US" dirty="0" smtClean="0"/>
              <a:t>Superior comfort/superior optics</a:t>
            </a:r>
          </a:p>
          <a:p>
            <a:r>
              <a:rPr lang="en-US" dirty="0" smtClean="0"/>
              <a:t>Feel like soft contacts with the optics of RGP </a:t>
            </a:r>
          </a:p>
          <a:p>
            <a:r>
              <a:rPr lang="en-US" dirty="0" smtClean="0"/>
              <a:t>Will change the way you fit contacts </a:t>
            </a:r>
          </a:p>
          <a:p>
            <a:r>
              <a:rPr lang="en-US" dirty="0" smtClean="0"/>
              <a:t>Easy to fit once you calculate True K</a:t>
            </a:r>
          </a:p>
          <a:p>
            <a:r>
              <a:rPr lang="en-US" dirty="0" smtClean="0"/>
              <a:t>Will be the </a:t>
            </a:r>
            <a:r>
              <a:rPr lang="en-US" dirty="0" err="1" smtClean="0"/>
              <a:t>speciality</a:t>
            </a:r>
            <a:r>
              <a:rPr lang="en-US" dirty="0" smtClean="0"/>
              <a:t> </a:t>
            </a:r>
            <a:r>
              <a:rPr lang="en-US" dirty="0" smtClean="0"/>
              <a:t>contacts of tomorrow</a:t>
            </a:r>
          </a:p>
          <a:p>
            <a:endParaRPr lang="en-US" dirty="0"/>
          </a:p>
        </p:txBody>
      </p:sp>
      <p:pic>
        <p:nvPicPr>
          <p:cNvPr id="9" name="~PP3127.WAV">
            <a:hlinkClick r:id="" action="ppaction://media"/>
          </p:cNvPr>
          <p:cNvPicPr>
            <a:picLocks noRot="1" noChangeAspect="1"/>
          </p:cNvPicPr>
          <p:nvPr>
            <a:wavAudioFile r:embed="rId1" name="~PP3127.WAV"/>
          </p:nvPr>
        </p:nvPicPr>
        <p:blipFill>
          <a:blip r:embed="rId3" cstate="print"/>
          <a:stretch>
            <a:fillRect/>
          </a:stretch>
        </p:blipFill>
        <p:spPr>
          <a:xfrm>
            <a:off x="8878888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Difference between B design and </a:t>
            </a:r>
            <a:r>
              <a:rPr lang="en-US" dirty="0" smtClean="0"/>
              <a:t>Semi-</a:t>
            </a:r>
            <a:r>
              <a:rPr lang="en-US" dirty="0" err="1" smtClean="0"/>
              <a:t>Scleral</a:t>
            </a:r>
            <a:r>
              <a:rPr lang="en-US" dirty="0" smtClean="0"/>
              <a:t> </a:t>
            </a:r>
            <a:r>
              <a:rPr lang="en-US" dirty="0" smtClean="0"/>
              <a:t>Contacts</a:t>
            </a:r>
            <a:endParaRPr lang="en-US" dirty="0"/>
          </a:p>
        </p:txBody>
      </p:sp>
      <p:pic>
        <p:nvPicPr>
          <p:cNvPr id="4" name="Picture 3" descr="PPT3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5085" y="2020324"/>
            <a:ext cx="5216394" cy="3685715"/>
          </a:xfrm>
          <a:prstGeom prst="rect">
            <a:avLst/>
          </a:prstGeom>
        </p:spPr>
      </p:pic>
      <p:pic>
        <p:nvPicPr>
          <p:cNvPr id="9" name="~PP600.WAV">
            <a:hlinkClick r:id="" action="ppaction://media"/>
          </p:cNvPr>
          <p:cNvPicPr>
            <a:picLocks noRot="1" noChangeAspect="1"/>
          </p:cNvPicPr>
          <p:nvPr>
            <a:wavAudioFile r:embed="rId1" name="~PP600.WAV"/>
          </p:nvPr>
        </p:nvPicPr>
        <p:blipFill>
          <a:blip r:embed="rId4" cstate="print"/>
          <a:stretch>
            <a:fillRect/>
          </a:stretch>
        </p:blipFill>
        <p:spPr>
          <a:xfrm>
            <a:off x="8878888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3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14.0 Diagnostic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Helpful to fit Semi-</a:t>
            </a:r>
            <a:r>
              <a:rPr lang="en-US" dirty="0" err="1" smtClean="0"/>
              <a:t>Sclerals</a:t>
            </a:r>
            <a:endParaRPr lang="en-US" dirty="0" smtClean="0"/>
          </a:p>
          <a:p>
            <a:r>
              <a:rPr lang="en-US" dirty="0" smtClean="0"/>
              <a:t>Patient gets to experience a large contact on eye</a:t>
            </a:r>
          </a:p>
          <a:p>
            <a:r>
              <a:rPr lang="en-US" dirty="0" smtClean="0"/>
              <a:t>Inserted without anesthesia </a:t>
            </a:r>
          </a:p>
          <a:p>
            <a:r>
              <a:rPr lang="en-US" dirty="0" smtClean="0"/>
              <a:t>Helps Doctor and staff perfect I&amp;R techniques</a:t>
            </a:r>
          </a:p>
          <a:p>
            <a:r>
              <a:rPr lang="en-US" dirty="0" smtClean="0"/>
              <a:t>Shows how the large lens reacts with the lids</a:t>
            </a:r>
          </a:p>
          <a:p>
            <a:r>
              <a:rPr lang="en-US" dirty="0" smtClean="0"/>
              <a:t>Lets the fitter know what OAD will work best for patient.</a:t>
            </a:r>
          </a:p>
          <a:p>
            <a:r>
              <a:rPr lang="en-US" dirty="0" smtClean="0"/>
              <a:t>Will save fitting steps</a:t>
            </a:r>
            <a:endParaRPr lang="en-US" dirty="0"/>
          </a:p>
        </p:txBody>
      </p:sp>
      <p:pic>
        <p:nvPicPr>
          <p:cNvPr id="11" name="~PP4062.WAV">
            <a:hlinkClick r:id="" action="ppaction://media"/>
          </p:cNvPr>
          <p:cNvPicPr>
            <a:picLocks noRot="1" noChangeAspect="1"/>
          </p:cNvPicPr>
          <p:nvPr>
            <a:wavAudioFile r:embed="rId1" name="~PP4062.WAV"/>
          </p:nvPr>
        </p:nvPicPr>
        <p:blipFill>
          <a:blip r:embed="rId3" cstate="print"/>
          <a:stretch>
            <a:fillRect/>
          </a:stretch>
        </p:blipFill>
        <p:spPr>
          <a:xfrm>
            <a:off x="8878888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1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Sagittal</a:t>
            </a:r>
            <a:r>
              <a:rPr lang="en-US" dirty="0" smtClean="0"/>
              <a:t> Depth</a:t>
            </a:r>
            <a:endParaRPr lang="en-US" dirty="0"/>
          </a:p>
        </p:txBody>
      </p:sp>
      <p:pic>
        <p:nvPicPr>
          <p:cNvPr id="4" name="Content Placeholder 3" descr="sag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2511" y="1600200"/>
            <a:ext cx="7241541" cy="4525963"/>
          </a:xfrm>
        </p:spPr>
      </p:pic>
      <p:pic>
        <p:nvPicPr>
          <p:cNvPr id="20" name="~PP646.WAV">
            <a:hlinkClick r:id="" action="ppaction://media"/>
          </p:cNvPr>
          <p:cNvPicPr>
            <a:picLocks noRot="1" noChangeAspect="1"/>
          </p:cNvPicPr>
          <p:nvPr>
            <a:wavAudioFile r:embed="rId1" name="~PP646.WAV"/>
          </p:nvPr>
        </p:nvPicPr>
        <p:blipFill>
          <a:blip r:embed="rId4" cstate="print"/>
          <a:stretch>
            <a:fillRect/>
          </a:stretch>
        </p:blipFill>
        <p:spPr>
          <a:xfrm>
            <a:off x="8878888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Topography vs.Keratometry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 smtClean="0"/>
              <a:t>Topography Map</a:t>
            </a:r>
          </a:p>
        </p:txBody>
      </p:sp>
      <p:pic>
        <p:nvPicPr>
          <p:cNvPr id="11" name="Content Placeholder 10" descr="PPT9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6328" y="2387642"/>
            <a:ext cx="4120852" cy="3525754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Keratometry Data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400" dirty="0" smtClean="0"/>
              <a:t>44.00x180</a:t>
            </a:r>
          </a:p>
          <a:p>
            <a:pPr algn="ctr"/>
            <a:r>
              <a:rPr lang="en-US" sz="4400" dirty="0" smtClean="0"/>
              <a:t>45.00x090</a:t>
            </a:r>
            <a:endParaRPr lang="en-US" sz="4400" dirty="0"/>
          </a:p>
        </p:txBody>
      </p:sp>
      <p:pic>
        <p:nvPicPr>
          <p:cNvPr id="19" name="~PP2290.WAV">
            <a:hlinkClick r:id="" action="ppaction://media"/>
          </p:cNvPr>
          <p:cNvPicPr>
            <a:picLocks noRot="1" noChangeAspect="1"/>
          </p:cNvPicPr>
          <p:nvPr>
            <a:wavAudioFile r:embed="rId1" name="~PP2290.WAV"/>
          </p:nvPr>
        </p:nvPicPr>
        <p:blipFill>
          <a:blip r:embed="rId4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6328" y="914400"/>
            <a:ext cx="1065837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~PP2013.WAV">
            <a:hlinkClick r:id="" action="ppaction://media"/>
          </p:cNvPr>
          <p:cNvPicPr>
            <a:picLocks noRot="1" noChangeAspect="1"/>
          </p:cNvPicPr>
          <p:nvPr>
            <a:wavAudioFile r:embed="rId1" name="~PP2013.WAV"/>
          </p:nvPr>
        </p:nvPicPr>
        <p:blipFill>
          <a:blip r:embed="rId4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PT1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9673" y="1791754"/>
            <a:ext cx="6207218" cy="4142857"/>
          </a:xfrm>
          <a:prstGeom prst="rect">
            <a:avLst/>
          </a:prstGeom>
        </p:spPr>
      </p:pic>
      <p:pic>
        <p:nvPicPr>
          <p:cNvPr id="9" name="~PP191.WAV">
            <a:hlinkClick r:id="" action="ppaction://media"/>
          </p:cNvPr>
          <p:cNvPicPr>
            <a:picLocks noRot="1" noChangeAspect="1"/>
          </p:cNvPicPr>
          <p:nvPr>
            <a:wavAudioFile r:embed="rId1" name="~PP191.WAV"/>
          </p:nvPr>
        </p:nvPicPr>
        <p:blipFill>
          <a:blip r:embed="rId4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PPT2F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51" b="151"/>
          <a:stretch>
            <a:fillRect/>
          </a:stretch>
        </p:blipFill>
        <p:spPr>
          <a:xfrm>
            <a:off x="1865313" y="1371600"/>
            <a:ext cx="5595938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000" dirty="0" smtClean="0"/>
              <a:t>Crystalline lens must be SPHERICAL to avoid residual astigmatism</a:t>
            </a:r>
            <a:endParaRPr lang="en-US" sz="2000" dirty="0"/>
          </a:p>
        </p:txBody>
      </p:sp>
      <p:sp>
        <p:nvSpPr>
          <p:cNvPr id="6" name="Oval 5"/>
          <p:cNvSpPr/>
          <p:nvPr/>
        </p:nvSpPr>
        <p:spPr>
          <a:xfrm>
            <a:off x="4041511" y="1905000"/>
            <a:ext cx="1476706" cy="2743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~PP3277.WAV">
            <a:hlinkClick r:id="" action="ppaction://media"/>
          </p:cNvPr>
          <p:cNvPicPr>
            <a:picLocks noRot="1" noChangeAspect="1"/>
          </p:cNvPicPr>
          <p:nvPr>
            <a:wavAudioFile r:embed="rId1" name="~PP3277.WAV"/>
          </p:nvPr>
        </p:nvPicPr>
        <p:blipFill>
          <a:blip r:embed="rId4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58081" y="990600"/>
            <a:ext cx="6848475" cy="5002178"/>
          </a:xfrm>
        </p:spPr>
      </p:pic>
      <p:pic>
        <p:nvPicPr>
          <p:cNvPr id="6" name="~PP2679.WAV">
            <a:hlinkClick r:id="" action="ppaction://media"/>
          </p:cNvPr>
          <p:cNvPicPr>
            <a:picLocks noRot="1" noChangeAspect="1"/>
          </p:cNvPicPr>
          <p:nvPr>
            <a:wavAudioFile r:embed="rId1" name="~PP2679.WAV"/>
          </p:nvPr>
        </p:nvPicPr>
        <p:blipFill>
          <a:blip r:embed="rId4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806" y="1600200"/>
            <a:ext cx="83449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~PP3729.WAV">
            <a:hlinkClick r:id="" action="ppaction://media"/>
          </p:cNvPr>
          <p:cNvPicPr>
            <a:picLocks noRot="1" noChangeAspect="1"/>
          </p:cNvPicPr>
          <p:nvPr>
            <a:wavAudioFile r:embed="rId1" name="~PP3729.WAV"/>
          </p:nvPr>
        </p:nvPicPr>
        <p:blipFill>
          <a:blip r:embed="rId4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6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10481" y="914400"/>
            <a:ext cx="6468170" cy="4724400"/>
          </a:xfrm>
        </p:spPr>
      </p:pic>
      <p:pic>
        <p:nvPicPr>
          <p:cNvPr id="11" name="~PP552.WAV">
            <a:hlinkClick r:id="" action="ppaction://media"/>
          </p:cNvPr>
          <p:cNvPicPr>
            <a:picLocks noRot="1" noChangeAspect="1"/>
          </p:cNvPicPr>
          <p:nvPr>
            <a:wavAudioFile r:embed="rId1" name="~PP552.WAV"/>
          </p:nvPr>
        </p:nvPicPr>
        <p:blipFill>
          <a:blip r:embed="rId4" cstate="print"/>
          <a:stretch>
            <a:fillRect/>
          </a:stretch>
        </p:blipFill>
        <p:spPr>
          <a:xfrm>
            <a:off x="8878888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 up on lens</a:t>
            </a:r>
            <a:endParaRPr lang="en-US" dirty="0"/>
          </a:p>
        </p:txBody>
      </p:sp>
      <p:pic>
        <p:nvPicPr>
          <p:cNvPr id="4" name="Content Placeholder 3" descr="PPTBC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79101" y="1601276"/>
            <a:ext cx="6168362" cy="4523810"/>
          </a:xfrm>
        </p:spPr>
      </p:pic>
      <p:pic>
        <p:nvPicPr>
          <p:cNvPr id="8" name="~PP4042.WAV">
            <a:hlinkClick r:id="" action="ppaction://media"/>
          </p:cNvPr>
          <p:cNvPicPr>
            <a:picLocks noRot="1" noChangeAspect="1"/>
          </p:cNvPicPr>
          <p:nvPr>
            <a:wavAudioFile r:embed="rId1" name="~PP4042.WAV"/>
          </p:nvPr>
        </p:nvPicPr>
        <p:blipFill>
          <a:blip r:embed="rId4" cstate="print"/>
          <a:stretch>
            <a:fillRect/>
          </a:stretch>
        </p:blipFill>
        <p:spPr>
          <a:xfrm>
            <a:off x="8878888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53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ESC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53281" y="1676400"/>
            <a:ext cx="2678781" cy="460851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WRW.pn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294350" y="2069104"/>
            <a:ext cx="3178931" cy="3950695"/>
          </a:xfrm>
        </p:spPr>
      </p:pic>
      <p:pic>
        <p:nvPicPr>
          <p:cNvPr id="14" name="~PP1708.WAV">
            <a:hlinkClick r:id="" action="ppaction://media"/>
          </p:cNvPr>
          <p:cNvPicPr>
            <a:picLocks noRot="1" noChangeAspect="1"/>
          </p:cNvPicPr>
          <p:nvPr>
            <a:wavAudioFile r:embed="rId1" name="~PP1708.WAV"/>
          </p:nvPr>
        </p:nvPicPr>
        <p:blipFill>
          <a:blip r:embed="rId5" cstate="print"/>
          <a:stretch>
            <a:fillRect/>
          </a:stretch>
        </p:blipFill>
        <p:spPr>
          <a:xfrm>
            <a:off x="8878888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5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58081" y="1066800"/>
            <a:ext cx="6857999" cy="5009134"/>
          </a:xfrm>
        </p:spPr>
      </p:pic>
      <p:pic>
        <p:nvPicPr>
          <p:cNvPr id="11" name="~PP3516.WAV">
            <a:hlinkClick r:id="" action="ppaction://media"/>
          </p:cNvPr>
          <p:cNvPicPr>
            <a:picLocks noRot="1" noChangeAspect="1"/>
          </p:cNvPicPr>
          <p:nvPr>
            <a:wavAudioFile r:embed="rId1" name="~PP3516.WAV"/>
          </p:nvPr>
        </p:nvPicPr>
        <p:blipFill>
          <a:blip r:embed="rId4" cstate="print"/>
          <a:stretch>
            <a:fillRect/>
          </a:stretch>
        </p:blipFill>
        <p:spPr>
          <a:xfrm>
            <a:off x="8878888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8607" y="1600201"/>
            <a:ext cx="8393907" cy="4525963"/>
          </a:xfrm>
        </p:spPr>
        <p:txBody>
          <a:bodyPr anchor="t">
            <a:normAutofit fontScale="925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 smtClean="0"/>
              <a:t>Fitting RGP contacts is </a:t>
            </a:r>
            <a:r>
              <a:rPr lang="en-US" b="1" dirty="0" smtClean="0"/>
              <a:t>EASY</a:t>
            </a:r>
            <a:r>
              <a:rPr lang="en-US" dirty="0" smtClean="0"/>
              <a:t> </a:t>
            </a:r>
          </a:p>
          <a:p>
            <a:pPr>
              <a:lnSpc>
                <a:spcPct val="210000"/>
              </a:lnSpc>
            </a:pPr>
            <a:r>
              <a:rPr lang="en-US" dirty="0" smtClean="0"/>
              <a:t>It’s all about finding </a:t>
            </a:r>
            <a:r>
              <a:rPr lang="en-US" b="1" dirty="0" smtClean="0"/>
              <a:t>True K</a:t>
            </a:r>
          </a:p>
          <a:p>
            <a:pPr>
              <a:lnSpc>
                <a:spcPct val="210000"/>
              </a:lnSpc>
            </a:pPr>
            <a:r>
              <a:rPr lang="en-US" b="1" dirty="0" smtClean="0"/>
              <a:t>Semi-</a:t>
            </a:r>
            <a:r>
              <a:rPr lang="en-US" b="1" dirty="0" err="1" smtClean="0"/>
              <a:t>Scleral</a:t>
            </a:r>
            <a:r>
              <a:rPr lang="en-US" b="1" dirty="0" smtClean="0"/>
              <a:t> </a:t>
            </a:r>
            <a:r>
              <a:rPr lang="en-US" b="1" dirty="0" smtClean="0"/>
              <a:t>Contacts are the future</a:t>
            </a:r>
          </a:p>
          <a:p>
            <a:pPr>
              <a:lnSpc>
                <a:spcPct val="210000"/>
              </a:lnSpc>
            </a:pPr>
            <a:r>
              <a:rPr lang="en-US" dirty="0" smtClean="0"/>
              <a:t>This is all happening </a:t>
            </a:r>
            <a:r>
              <a:rPr lang="en-US" b="1" dirty="0" smtClean="0"/>
              <a:t>NOW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  <a:r>
              <a:rPr lang="en-US" b="1" dirty="0" smtClean="0"/>
              <a:t>Don’t get left behind!  </a:t>
            </a:r>
            <a:endParaRPr lang="en-US" b="1" dirty="0"/>
          </a:p>
        </p:txBody>
      </p:sp>
      <p:pic>
        <p:nvPicPr>
          <p:cNvPr id="20" name="~PP630.WAV">
            <a:hlinkClick r:id="" action="ppaction://media"/>
          </p:cNvPr>
          <p:cNvPicPr>
            <a:picLocks noRot="1" noChangeAspect="1"/>
          </p:cNvPicPr>
          <p:nvPr>
            <a:wavAudioFile r:embed="rId1" name="~PP630.WAV"/>
          </p:nvPr>
        </p:nvPicPr>
        <p:blipFill>
          <a:blip r:embed="rId3" cstate="print"/>
          <a:stretch>
            <a:fillRect/>
          </a:stretch>
        </p:blipFill>
        <p:spPr>
          <a:xfrm>
            <a:off x="8878888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PPTA2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0671" b="10671"/>
          <a:stretch>
            <a:fillRect/>
          </a:stretch>
        </p:blipFill>
        <p:spPr>
          <a:xfrm>
            <a:off x="1865313" y="1371600"/>
            <a:ext cx="5595938" cy="411480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828072" y="5486400"/>
            <a:ext cx="5595938" cy="685800"/>
          </a:xfrm>
        </p:spPr>
        <p:txBody>
          <a:bodyPr anchor="t">
            <a:normAutofit fontScale="70000" lnSpcReduction="20000"/>
          </a:bodyPr>
          <a:lstStyle/>
          <a:p>
            <a:pPr algn="ctr"/>
            <a:r>
              <a:rPr lang="en-US" sz="2800" dirty="0" smtClean="0"/>
              <a:t>Spherical Cornea</a:t>
            </a:r>
          </a:p>
          <a:p>
            <a:pPr algn="ctr"/>
            <a:r>
              <a:rPr lang="en-US" sz="2800" dirty="0" smtClean="0"/>
              <a:t>42.55x180/42.33x090</a:t>
            </a:r>
            <a:endParaRPr lang="en-US" sz="2800" dirty="0"/>
          </a:p>
        </p:txBody>
      </p:sp>
      <p:pic>
        <p:nvPicPr>
          <p:cNvPr id="14" name="~PP555.WAV">
            <a:hlinkClick r:id="" action="ppaction://media"/>
          </p:cNvPr>
          <p:cNvPicPr>
            <a:picLocks noRot="1" noChangeAspect="1"/>
          </p:cNvPicPr>
          <p:nvPr>
            <a:wavAudioFile r:embed="rId1" name="~PP555.WAV"/>
          </p:nvPr>
        </p:nvPicPr>
        <p:blipFill>
          <a:blip r:embed="rId4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PPT24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2169" b="12169"/>
          <a:stretch>
            <a:fillRect/>
          </a:stretch>
        </p:blipFill>
        <p:spPr>
          <a:xfrm>
            <a:off x="1865313" y="1371600"/>
            <a:ext cx="5595938" cy="411480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828072" y="5486400"/>
            <a:ext cx="5595938" cy="685800"/>
          </a:xfrm>
        </p:spPr>
        <p:txBody>
          <a:bodyPr anchor="t">
            <a:normAutofit fontScale="70000" lnSpcReduction="20000"/>
          </a:bodyPr>
          <a:lstStyle/>
          <a:p>
            <a:pPr algn="ctr"/>
            <a:r>
              <a:rPr lang="en-US" sz="2800" dirty="0" smtClean="0"/>
              <a:t>With-The-Rule Astigmatism</a:t>
            </a:r>
          </a:p>
          <a:p>
            <a:pPr algn="ctr"/>
            <a:r>
              <a:rPr lang="en-US" sz="2800" dirty="0" smtClean="0"/>
              <a:t>43.00x180/46.59x090</a:t>
            </a:r>
            <a:endParaRPr lang="en-US" sz="2800" dirty="0"/>
          </a:p>
        </p:txBody>
      </p:sp>
      <p:pic>
        <p:nvPicPr>
          <p:cNvPr id="11" name="~PP1892.WAV">
            <a:hlinkClick r:id="" action="ppaction://media"/>
          </p:cNvPr>
          <p:cNvPicPr>
            <a:picLocks noRot="1" noChangeAspect="1"/>
          </p:cNvPicPr>
          <p:nvPr>
            <a:wavAudioFile r:embed="rId1" name="~PP1892.WAV"/>
          </p:nvPr>
        </p:nvPicPr>
        <p:blipFill>
          <a:blip r:embed="rId4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PPT2B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6855" b="6855"/>
          <a:stretch>
            <a:fillRect/>
          </a:stretch>
        </p:blipFill>
        <p:spPr>
          <a:xfrm>
            <a:off x="1865313" y="1371600"/>
            <a:ext cx="5595938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072" y="5486400"/>
            <a:ext cx="5595938" cy="685800"/>
          </a:xfrm>
        </p:spPr>
        <p:txBody>
          <a:bodyPr anchor="ctr">
            <a:normAutofit fontScale="70000" lnSpcReduction="20000"/>
          </a:bodyPr>
          <a:lstStyle/>
          <a:p>
            <a:pPr algn="ctr"/>
            <a:r>
              <a:rPr lang="en-US" sz="2800" dirty="0" smtClean="0"/>
              <a:t>Against-The-Rule Astigmatism</a:t>
            </a:r>
          </a:p>
          <a:p>
            <a:pPr algn="ctr"/>
            <a:r>
              <a:rPr lang="en-US" sz="2800" dirty="0" smtClean="0"/>
              <a:t>40.49x090/41.63x180</a:t>
            </a:r>
            <a:endParaRPr lang="en-US" sz="2800" dirty="0"/>
          </a:p>
        </p:txBody>
      </p:sp>
      <p:pic>
        <p:nvPicPr>
          <p:cNvPr id="8" name="~PP2922.WAV">
            <a:hlinkClick r:id="" action="ppaction://media"/>
          </p:cNvPr>
          <p:cNvPicPr>
            <a:picLocks noRot="1" noChangeAspect="1"/>
          </p:cNvPicPr>
          <p:nvPr>
            <a:wavAudioFile r:embed="rId1" name="~PP2922.WAV"/>
          </p:nvPr>
        </p:nvPicPr>
        <p:blipFill>
          <a:blip r:embed="rId4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PPT18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6585" b="6585"/>
          <a:stretch>
            <a:fillRect/>
          </a:stretch>
        </p:blipFill>
        <p:spPr>
          <a:xfrm>
            <a:off x="1865313" y="1371600"/>
            <a:ext cx="5595938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072" y="5486400"/>
            <a:ext cx="5595938" cy="914400"/>
          </a:xfrm>
        </p:spPr>
        <p:txBody>
          <a:bodyPr anchor="ctr">
            <a:normAutofit fontScale="62500" lnSpcReduction="20000"/>
          </a:bodyPr>
          <a:lstStyle/>
          <a:p>
            <a:pPr algn="ctr"/>
            <a:r>
              <a:rPr lang="en-US" sz="2800" dirty="0" smtClean="0"/>
              <a:t>Oblique Astigmatism</a:t>
            </a:r>
          </a:p>
          <a:p>
            <a:pPr algn="ctr"/>
            <a:r>
              <a:rPr lang="en-US" sz="2800" dirty="0" smtClean="0"/>
              <a:t>42.09x150/45.41x060</a:t>
            </a:r>
          </a:p>
          <a:p>
            <a:pPr algn="ctr"/>
            <a:r>
              <a:rPr lang="en-US" sz="2800" dirty="0" smtClean="0"/>
              <a:t>30-60 / 120-150</a:t>
            </a:r>
            <a:endParaRPr lang="en-US" sz="2800" dirty="0"/>
          </a:p>
        </p:txBody>
      </p:sp>
      <p:pic>
        <p:nvPicPr>
          <p:cNvPr id="10" name="~PP1641.WAV">
            <a:hlinkClick r:id="" action="ppaction://media"/>
          </p:cNvPr>
          <p:cNvPicPr>
            <a:picLocks noRot="1" noChangeAspect="1"/>
          </p:cNvPicPr>
          <p:nvPr>
            <a:wavAudioFile r:embed="rId1" name="~PP1641.WAV"/>
          </p:nvPr>
        </p:nvPicPr>
        <p:blipFill>
          <a:blip r:embed="rId4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Fitting RGP Contacts</a:t>
            </a:r>
            <a:br>
              <a:rPr lang="en-US" dirty="0" smtClean="0"/>
            </a:br>
            <a:r>
              <a:rPr lang="en-US" dirty="0" smtClean="0"/>
              <a:t>Using True K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 True K is used by the contact lens lab as a baseline to design specialty RGP lenses </a:t>
            </a:r>
          </a:p>
          <a:p>
            <a:r>
              <a:rPr lang="en-US" sz="2800" dirty="0" smtClean="0"/>
              <a:t>Insures first time success with new fits</a:t>
            </a:r>
          </a:p>
          <a:p>
            <a:r>
              <a:rPr lang="en-US" sz="2800" dirty="0" smtClean="0"/>
              <a:t>Decreases chair time</a:t>
            </a:r>
          </a:p>
          <a:p>
            <a:r>
              <a:rPr lang="en-US" sz="2800" dirty="0" smtClean="0"/>
              <a:t>Increases lens comfort</a:t>
            </a:r>
          </a:p>
          <a:p>
            <a:pPr>
              <a:buSzPct val="104000"/>
            </a:pPr>
            <a:r>
              <a:rPr lang="en-US" sz="2800" dirty="0" smtClean="0"/>
              <a:t>Improves Visual Acuity</a:t>
            </a:r>
          </a:p>
          <a:p>
            <a:pPr>
              <a:buSzPct val="104000"/>
            </a:pPr>
            <a:r>
              <a:rPr lang="en-US" sz="2800" dirty="0" smtClean="0"/>
              <a:t>Prevents unwanted corneal molding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16" name="~PP2072.WAV">
            <a:hlinkClick r:id="" action="ppaction://media"/>
          </p:cNvPr>
          <p:cNvPicPr>
            <a:picLocks noRot="1" noChangeAspect="1"/>
          </p:cNvPicPr>
          <p:nvPr>
            <a:wavAudioFile r:embed="rId1" name="~PP2072.WAV"/>
          </p:nvPr>
        </p:nvPicPr>
        <p:blipFill>
          <a:blip r:embed="rId3" cstate="print"/>
          <a:stretch>
            <a:fillRect/>
          </a:stretch>
        </p:blipFill>
        <p:spPr>
          <a:xfrm>
            <a:off x="8885238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True K?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/>
            <a:r>
              <a:rPr lang="en-US" sz="2800" dirty="0" smtClean="0"/>
              <a:t>True K is usually the  FLAT K reading of a patients  5mm central cornea </a:t>
            </a:r>
          </a:p>
          <a:p>
            <a:pPr marL="514350" indent="-514350">
              <a:lnSpc>
                <a:spcPct val="120000"/>
              </a:lnSpc>
            </a:pPr>
            <a:r>
              <a:rPr lang="en-US" sz="2800" dirty="0" smtClean="0"/>
              <a:t>It represents the actual </a:t>
            </a:r>
            <a:r>
              <a:rPr lang="en-US" sz="2800" dirty="0" err="1" smtClean="0"/>
              <a:t>keratometric</a:t>
            </a:r>
            <a:r>
              <a:rPr lang="en-US" sz="2800" dirty="0" smtClean="0"/>
              <a:t> value of a patients cornea</a:t>
            </a:r>
          </a:p>
          <a:p>
            <a:pPr marL="514350" indent="-514350" algn="ctr"/>
            <a:endParaRPr lang="en-US" sz="2800" dirty="0" smtClean="0"/>
          </a:p>
          <a:p>
            <a:pPr marL="514350" indent="-514350" algn="just"/>
            <a:r>
              <a:rPr lang="en-US" sz="2800" dirty="0" smtClean="0"/>
              <a:t>Once True K is calculated a perfect alignment contact fit can be realized</a:t>
            </a:r>
          </a:p>
          <a:p>
            <a:pPr marL="514350" indent="-514350" algn="just"/>
            <a:endParaRPr lang="en-US" sz="2800" dirty="0" smtClean="0"/>
          </a:p>
          <a:p>
            <a:pPr marL="514350" indent="-514350" algn="just"/>
            <a:r>
              <a:rPr lang="en-US" sz="2800" dirty="0" smtClean="0"/>
              <a:t>Is calculated using Custom Crafts “True K” fitting system </a:t>
            </a:r>
          </a:p>
          <a:p>
            <a:pPr marL="514350" indent="-514350" algn="just"/>
            <a:endParaRPr lang="en-US" sz="2800" dirty="0" smtClean="0"/>
          </a:p>
        </p:txBody>
      </p:sp>
      <p:pic>
        <p:nvPicPr>
          <p:cNvPr id="5" name="~PP2304.WAV">
            <a:hlinkClick r:id="" action="ppaction://media"/>
          </p:cNvPr>
          <p:cNvPicPr>
            <a:picLocks noRot="1" noChangeAspect="1"/>
          </p:cNvPicPr>
          <p:nvPr>
            <a:wavAudioFile r:embed="rId1" name="~PP2304.WAV"/>
          </p:nvPr>
        </p:nvPicPr>
        <p:blipFill>
          <a:blip r:embed="rId3" cstate="print"/>
          <a:stretch>
            <a:fillRect/>
          </a:stretch>
        </p:blipFill>
        <p:spPr>
          <a:xfrm>
            <a:off x="8878888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2144</TotalTime>
  <Words>953</Words>
  <Application>Microsoft Office PowerPoint</Application>
  <PresentationFormat>Custom</PresentationFormat>
  <Paragraphs>141</Paragraphs>
  <Slides>39</Slides>
  <Notes>3</Notes>
  <HiddenSlides>0</HiddenSlides>
  <MMClips>39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Custom Design</vt:lpstr>
      <vt:lpstr>Fitting the New Gas Perm Contacts</vt:lpstr>
      <vt:lpstr>Topography vs.Keratometry</vt:lpstr>
      <vt:lpstr>Topography vs.Keratometry</vt:lpstr>
      <vt:lpstr>Slide 4</vt:lpstr>
      <vt:lpstr>Slide 5</vt:lpstr>
      <vt:lpstr>Slide 6</vt:lpstr>
      <vt:lpstr>Slide 7</vt:lpstr>
      <vt:lpstr> Fitting RGP Contacts Using True K</vt:lpstr>
      <vt:lpstr>What is True K?</vt:lpstr>
      <vt:lpstr>Custom Craft’s B- Design Diagnostic Set    </vt:lpstr>
      <vt:lpstr>Slide 11</vt:lpstr>
      <vt:lpstr>Using the trial set . Where do you start? </vt:lpstr>
      <vt:lpstr>Steep Trial Fit</vt:lpstr>
      <vt:lpstr>Slide 14</vt:lpstr>
      <vt:lpstr>Slide 15</vt:lpstr>
      <vt:lpstr>Flat Trial Fit </vt:lpstr>
      <vt:lpstr>Slide 17</vt:lpstr>
      <vt:lpstr>Slide 18</vt:lpstr>
      <vt:lpstr> True K fit</vt:lpstr>
      <vt:lpstr>Slide 20</vt:lpstr>
      <vt:lpstr>Slide 21</vt:lpstr>
      <vt:lpstr>Residual Astigmatism</vt:lpstr>
      <vt:lpstr>Fitting Bifocal Contacts</vt:lpstr>
      <vt:lpstr>Slide 24</vt:lpstr>
      <vt:lpstr>Slide 25</vt:lpstr>
      <vt:lpstr>Semi-Scleral Contacts Newest RGP Designs </vt:lpstr>
      <vt:lpstr>Difference between B design and Semi-Scleral Contacts</vt:lpstr>
      <vt:lpstr>14.0 Diagnostic Set</vt:lpstr>
      <vt:lpstr>Sagittal Depth</vt:lpstr>
      <vt:lpstr>Slide 30</vt:lpstr>
      <vt:lpstr>Slide 31</vt:lpstr>
      <vt:lpstr>Slide 32</vt:lpstr>
      <vt:lpstr>Slide 33</vt:lpstr>
      <vt:lpstr>Slide 34</vt:lpstr>
      <vt:lpstr>Slide 35</vt:lpstr>
      <vt:lpstr>Build up on lens</vt:lpstr>
      <vt:lpstr>Solutions</vt:lpstr>
      <vt:lpstr>Slide 38</vt:lpstr>
      <vt:lpstr>Conclusion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Fitting Gas Perm Mutifocals</dc:title>
  <dc:creator> </dc:creator>
  <cp:lastModifiedBy>Owner</cp:lastModifiedBy>
  <cp:revision>251</cp:revision>
  <dcterms:created xsi:type="dcterms:W3CDTF">2008-12-04T00:15:24Z</dcterms:created>
  <dcterms:modified xsi:type="dcterms:W3CDTF">2010-06-10T03:39:59Z</dcterms:modified>
</cp:coreProperties>
</file>